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0" r:id="rId3"/>
    <p:sldId id="261" r:id="rId4"/>
    <p:sldId id="262" r:id="rId5"/>
    <p:sldId id="263" r:id="rId6"/>
    <p:sldId id="268" r:id="rId7"/>
    <p:sldId id="264" r:id="rId8"/>
    <p:sldId id="265" r:id="rId9"/>
    <p:sldId id="266" r:id="rId10"/>
    <p:sldId id="267" r:id="rId11"/>
  </p:sldIdLst>
  <p:sldSz cx="9906000" cy="6858000" type="A4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99"/>
    <a:srgbClr val="00B5AD"/>
    <a:srgbClr val="6071C4"/>
    <a:srgbClr val="000080"/>
    <a:srgbClr val="99CCFF"/>
    <a:srgbClr val="23487F"/>
    <a:srgbClr val="F5D1D1"/>
    <a:srgbClr val="AA252A"/>
    <a:srgbClr val="751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92731" autoAdjust="0"/>
  </p:normalViewPr>
  <p:slideViewPr>
    <p:cSldViewPr>
      <p:cViewPr>
        <p:scale>
          <a:sx n="71" d="100"/>
          <a:sy n="71" d="100"/>
        </p:scale>
        <p:origin x="-918" y="78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398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F9C87A-91CB-4CF9-BE7F-D7C21BFD1C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964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2A80C90-E41B-43CF-92B5-FDD9DB267E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665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CA66FA0-E617-4ECE-9573-CDC9A1D7D34E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1225"/>
            <a:ext cx="4989513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74424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7952CF-0398-4760-90C5-FD4E43D6004D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1885344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80306C9-F39C-4E50-884D-5C66569E3318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2398664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55B133-6B05-47F9-9EED-54ACB9E8FC06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1395606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C1794B-0F2E-4651-89E6-180017DFC6B0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144289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728278B-800F-4DB8-81F2-92ABF97A9AB1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b="1" smtClean="0"/>
          </a:p>
        </p:txBody>
      </p:sp>
    </p:spTree>
    <p:extLst>
      <p:ext uri="{BB962C8B-B14F-4D97-AF65-F5344CB8AC3E}">
        <p14:creationId xmlns:p14="http://schemas.microsoft.com/office/powerpoint/2010/main" val="3104090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BCF938-0729-4FF3-93D2-7C5C88023109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880288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BCF938-0729-4FF3-93D2-7C5C88023109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2467648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6A0C014-FA73-4FEA-9713-B2A17C91E682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1148698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6EBF6DB-654F-4E3E-86D7-ED279613AB18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3659230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7702" y="3646488"/>
            <a:ext cx="7016750" cy="406400"/>
          </a:xfrm>
        </p:spPr>
        <p:txBody>
          <a:bodyPr anchor="ctr"/>
          <a:lstStyle>
            <a:lvl1pPr>
              <a:defRPr sz="3600">
                <a:solidFill>
                  <a:srgbClr val="FFD600"/>
                </a:solidFill>
                <a:latin typeface="IAAF Sans Bold" pitchFamily="50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6300" y="4114801"/>
            <a:ext cx="6509412" cy="269875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22047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700212"/>
            <a:ext cx="8576602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0400" y="2166937"/>
            <a:ext cx="4204891" cy="1925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60400" y="4244976"/>
            <a:ext cx="4204891" cy="1927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030392" y="2166937"/>
            <a:ext cx="4206610" cy="4005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8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60400" y="1676400"/>
            <a:ext cx="8576602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0400" y="2143125"/>
            <a:ext cx="4204891" cy="1925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0392" y="2143125"/>
            <a:ext cx="4206610" cy="1925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60400" y="4221164"/>
            <a:ext cx="4204891" cy="1927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392" y="4221164"/>
            <a:ext cx="4206610" cy="1927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0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676400"/>
            <a:ext cx="8576602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60400" y="2143125"/>
            <a:ext cx="8576602" cy="400526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209035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700212"/>
            <a:ext cx="8576602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60400" y="2166937"/>
            <a:ext cx="4204891" cy="4005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0392" y="2166937"/>
            <a:ext cx="4206610" cy="4005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79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676400"/>
            <a:ext cx="8576602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60400" y="2143125"/>
            <a:ext cx="8576602" cy="40052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6501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676400"/>
            <a:ext cx="8576602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2143125"/>
            <a:ext cx="8576602" cy="4005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329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676400"/>
            <a:ext cx="8576602" cy="446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89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676400"/>
            <a:ext cx="8576602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0" y="2143125"/>
            <a:ext cx="4204891" cy="4005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0392" y="2143125"/>
            <a:ext cx="4206610" cy="4005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2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/>
          <a:lstStyle>
            <a:lvl1pPr marL="0" indent="0" algn="l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39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560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0400" y="1600200"/>
            <a:ext cx="8667750" cy="472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32405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676400"/>
            <a:ext cx="8576602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0" y="2143125"/>
            <a:ext cx="4204891" cy="4005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0392" y="2143125"/>
            <a:ext cx="4206610" cy="4005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99" y="1676400"/>
            <a:ext cx="8576602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8999" y="2143125"/>
            <a:ext cx="4204891" cy="1925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8990" y="2143125"/>
            <a:ext cx="4206610" cy="1925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68999" y="4221164"/>
            <a:ext cx="8576602" cy="1927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1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1676400"/>
            <a:ext cx="8577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0400" y="2143125"/>
            <a:ext cx="8577263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75101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751013"/>
          </a:solidFill>
          <a:latin typeface="DIN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751013"/>
          </a:solidFill>
          <a:latin typeface="DIN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751013"/>
          </a:solidFill>
          <a:latin typeface="DIN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751013"/>
          </a:solidFill>
          <a:latin typeface="DIN" pitchFamily="50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751013"/>
          </a:solidFill>
          <a:latin typeface="DIN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751013"/>
          </a:solidFill>
          <a:latin typeface="DIN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751013"/>
          </a:solidFill>
          <a:latin typeface="DIN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751013"/>
          </a:solidFill>
          <a:latin typeface="DIN" pitchFamily="5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51013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51013"/>
        </a:buClr>
        <a:buChar char="•"/>
        <a:defRPr sz="14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51013"/>
        </a:buClr>
        <a:buChar char="•"/>
        <a:defRPr sz="1400">
          <a:solidFill>
            <a:srgbClr val="4D4D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51013"/>
        </a:buClr>
        <a:buChar char="•"/>
        <a:defRPr sz="1400">
          <a:solidFill>
            <a:srgbClr val="5F5F5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51013"/>
        </a:buClr>
        <a:buChar char="•"/>
        <a:defRPr sz="14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50000"/>
        </a:spcAft>
        <a:buClr>
          <a:srgbClr val="751013"/>
        </a:buClr>
        <a:buChar char="•"/>
        <a:defRPr sz="14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50000"/>
        </a:spcAft>
        <a:buClr>
          <a:srgbClr val="751013"/>
        </a:buClr>
        <a:buChar char="•"/>
        <a:defRPr sz="14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50000"/>
        </a:spcAft>
        <a:buClr>
          <a:srgbClr val="751013"/>
        </a:buClr>
        <a:buChar char="•"/>
        <a:defRPr sz="14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50000"/>
        </a:spcAft>
        <a:buClr>
          <a:srgbClr val="751013"/>
        </a:buClr>
        <a:buChar char="•"/>
        <a:defRPr sz="14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1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1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36776" y="3284984"/>
            <a:ext cx="5544616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ar-EG" sz="5400" b="1" dirty="0" smtClean="0"/>
              <a:t>4.3.1 الحواجز</a:t>
            </a:r>
            <a:endParaRPr lang="en-GB" sz="5400" b="1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0472" y="260648"/>
            <a:ext cx="6400800" cy="569912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IAAF CECS Level I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247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387753"/>
            <a:ext cx="4975517" cy="5492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الهبوط</a:t>
            </a:r>
            <a:endParaRPr lang="fr-FR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8" name="Picture 3" descr="récep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088" y="1460840"/>
            <a:ext cx="3482701" cy="22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 descr="Huland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1076751"/>
            <a:ext cx="4336270" cy="292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949325" y="3939944"/>
            <a:ext cx="8828211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ar-SA" sz="2000" b="1" cap="all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الأهــــداف</a:t>
            </a:r>
            <a:endParaRPr lang="en-US" sz="2000" b="1" cap="all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E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تح</a:t>
            </a:r>
            <a:r>
              <a:rPr lang="ar-S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ول </a:t>
            </a: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بأقصى سرعة للجري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ar-SA" sz="2000" b="1" cap="all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الخصــــائص الفنــــية</a:t>
            </a:r>
            <a:endParaRPr lang="en-US" sz="2000" b="1" cap="all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قدم الهبوط يجب أن تكون ثابتة والهبوط علي أمشاط القدم (1).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يجب عدم ميل الجسم للخلف أثناء الهبوط.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يجب أن تثني قدم الارتقاء حتى لمس الأرض ثم تسحب بسرعة وبنشاط للأمام (2).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يجب أن تكون فترة الاتصال بالأرض قصيرة وأن تكون الخطوة الأولى قوية.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1" name="Oval 8"/>
          <p:cNvSpPr>
            <a:spLocks noChangeArrowheads="1"/>
          </p:cNvSpPr>
          <p:nvPr/>
        </p:nvSpPr>
        <p:spPr bwMode="auto">
          <a:xfrm>
            <a:off x="7205894" y="2916975"/>
            <a:ext cx="566737" cy="53975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2" name="Oval 8"/>
          <p:cNvSpPr>
            <a:spLocks noChangeArrowheads="1"/>
          </p:cNvSpPr>
          <p:nvPr/>
        </p:nvSpPr>
        <p:spPr bwMode="auto">
          <a:xfrm>
            <a:off x="1496616" y="3487287"/>
            <a:ext cx="432048" cy="517777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2" name="Circular Arrow 11"/>
          <p:cNvSpPr/>
          <p:nvPr/>
        </p:nvSpPr>
        <p:spPr bwMode="auto">
          <a:xfrm rot="4314330" flipV="1">
            <a:off x="3450898" y="897555"/>
            <a:ext cx="1111234" cy="2400564"/>
          </a:xfrm>
          <a:prstGeom prst="circularArrow">
            <a:avLst>
              <a:gd name="adj1" fmla="val 8308"/>
              <a:gd name="adj2" fmla="val 2022267"/>
              <a:gd name="adj3" fmla="val 20296217"/>
              <a:gd name="adj4" fmla="val 17130005"/>
              <a:gd name="adj5" fmla="val 16123"/>
            </a:avLst>
          </a:prstGeom>
          <a:solidFill>
            <a:srgbClr val="C0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2842419" y="6529983"/>
            <a:ext cx="4326903" cy="1722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dirty="0" smtClean="0"/>
              <a:t>IAAF CECS Level I Coaching Theory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8939213" y="6581001"/>
            <a:ext cx="966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4.3.1 / 10</a:t>
            </a:r>
          </a:p>
        </p:txBody>
      </p:sp>
    </p:spTree>
    <p:extLst>
      <p:ext uri="{BB962C8B-B14F-4D97-AF65-F5344CB8AC3E}">
        <p14:creationId xmlns:p14="http://schemas.microsoft.com/office/powerpoint/2010/main" val="95737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charRg st="39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72">
                                            <p:txEl>
                                              <p:charRg st="39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2">
                                            <p:txEl>
                                              <p:charRg st="39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charRg st="62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72">
                                            <p:txEl>
                                              <p:charRg st="62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72">
                                            <p:txEl>
                                              <p:charRg st="62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charRg st="124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72">
                                            <p:txEl>
                                              <p:charRg st="124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72">
                                            <p:txEl>
                                              <p:charRg st="124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charRg st="164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2">
                                            <p:txEl>
                                              <p:charRg st="164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72">
                                            <p:txEl>
                                              <p:charRg st="164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charRg st="238" end="3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72">
                                            <p:txEl>
                                              <p:charRg st="238" end="30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72">
                                            <p:txEl>
                                              <p:charRg st="238" end="30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animBg="1"/>
      <p:bldP spid="2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haiesstr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30" b="4266"/>
          <a:stretch>
            <a:fillRect/>
          </a:stretch>
        </p:blipFill>
        <p:spPr bwMode="auto">
          <a:xfrm>
            <a:off x="73144" y="4050168"/>
            <a:ext cx="3799736" cy="2043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96" y="1354694"/>
            <a:ext cx="9061251" cy="2255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2481" y="328105"/>
            <a:ext cx="5112568" cy="603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IAAF Sans Bold" pitchFamily="50" charset="0"/>
              </a:rPr>
              <a:t>التسلسل الكامل للحركة</a:t>
            </a:r>
            <a:endParaRPr lang="en-GB" sz="3600" b="1" dirty="0">
              <a:solidFill>
                <a:schemeClr val="bg1"/>
              </a:solidFill>
              <a:latin typeface="IAAF Sans Bold" pitchFamily="50" charset="0"/>
            </a:endParaRP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632346" y="3645024"/>
            <a:ext cx="7993062" cy="28623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eaLnBrk="0" hangingPunct="0">
              <a:lnSpc>
                <a:spcPct val="150000"/>
              </a:lnSpc>
              <a:defRPr/>
            </a:pPr>
            <a:r>
              <a:rPr lang="ar-SA" sz="2000" b="1" dirty="0"/>
              <a:t>يتكون عدو الحواجز من عنصرين: </a:t>
            </a:r>
            <a:endParaRPr lang="ar-EG" sz="2000" b="1" dirty="0" smtClean="0"/>
          </a:p>
          <a:p>
            <a:pPr algn="r" rtl="1" eaLnBrk="0" hangingPunct="0">
              <a:lnSpc>
                <a:spcPct val="150000"/>
              </a:lnSpc>
              <a:defRPr/>
            </a:pPr>
            <a:r>
              <a:rPr lang="ar-EG" sz="2000" b="1" dirty="0" smtClean="0"/>
              <a:t>1- </a:t>
            </a:r>
            <a:r>
              <a:rPr lang="ar-SA" sz="2000" b="1" dirty="0" smtClean="0">
                <a:solidFill>
                  <a:srgbClr val="FF0000"/>
                </a:solidFill>
              </a:rPr>
              <a:t>اجتياز </a:t>
            </a:r>
            <a:r>
              <a:rPr lang="ar-SA" sz="2000" b="1" dirty="0">
                <a:solidFill>
                  <a:srgbClr val="FF0000"/>
                </a:solidFill>
              </a:rPr>
              <a:t>الحواجز</a:t>
            </a:r>
            <a:r>
              <a:rPr lang="ar-SA" sz="2000" b="1" dirty="0"/>
              <a:t>، </a:t>
            </a:r>
            <a:r>
              <a:rPr lang="ar-EG" sz="2000" b="1" dirty="0" smtClean="0"/>
              <a:t>و</a:t>
            </a:r>
            <a:r>
              <a:rPr lang="ar-SA" sz="2000" b="1" dirty="0" smtClean="0"/>
              <a:t>يمكن تقسيم</a:t>
            </a:r>
            <a:r>
              <a:rPr lang="ar-EG" sz="2000" b="1" dirty="0" smtClean="0"/>
              <a:t>ها</a:t>
            </a:r>
            <a:r>
              <a:rPr lang="ar-SA" sz="2000" b="1" dirty="0" smtClean="0"/>
              <a:t> إلي </a:t>
            </a:r>
            <a:r>
              <a:rPr lang="ar-EG" sz="2000" b="1" dirty="0" smtClean="0"/>
              <a:t>3 مراحل :</a:t>
            </a:r>
          </a:p>
          <a:p>
            <a:pPr marL="285750" indent="-285750" algn="r" rtl="1" eaLnBrk="0" hangingPunct="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ar-EG" sz="2000" b="1" dirty="0"/>
              <a:t>	</a:t>
            </a:r>
            <a:r>
              <a:rPr lang="ar-SA" sz="2000" b="1" i="1" dirty="0" smtClean="0"/>
              <a:t>الارتقاء</a:t>
            </a:r>
            <a:endParaRPr lang="en-US" sz="2000" b="1" i="1" dirty="0" smtClean="0"/>
          </a:p>
          <a:p>
            <a:pPr marL="285750" indent="-285750" algn="r" rtl="1" eaLnBrk="0" hangingPunct="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ar-EG" sz="2000" b="1" i="1" dirty="0"/>
              <a:t>	</a:t>
            </a:r>
            <a:r>
              <a:rPr lang="ar-SA" sz="2000" b="1" i="1" dirty="0" smtClean="0"/>
              <a:t>الطيران</a:t>
            </a:r>
            <a:r>
              <a:rPr lang="ar-EG" sz="2000" b="1" i="1" dirty="0" smtClean="0"/>
              <a:t> لاجتياز </a:t>
            </a:r>
            <a:r>
              <a:rPr lang="ar-EG" sz="2000" b="1" i="1" dirty="0"/>
              <a:t>الحاجز</a:t>
            </a:r>
            <a:r>
              <a:rPr lang="ar-SA" sz="2000" b="1" i="1" dirty="0"/>
              <a:t> </a:t>
            </a:r>
            <a:r>
              <a:rPr lang="ar-SA" sz="2000" b="1" i="1" dirty="0" smtClean="0"/>
              <a:t> </a:t>
            </a:r>
            <a:endParaRPr lang="en-US" sz="2000" b="1" i="1" dirty="0" smtClean="0"/>
          </a:p>
          <a:p>
            <a:pPr marL="285750" indent="-285750" algn="r" rtl="1" eaLnBrk="0" hangingPunct="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ar-EG" sz="2000" b="1" i="1" dirty="0"/>
              <a:t>	</a:t>
            </a:r>
            <a:r>
              <a:rPr lang="ar-SA" sz="2000" b="1" i="1" dirty="0" smtClean="0"/>
              <a:t> </a:t>
            </a:r>
            <a:r>
              <a:rPr lang="ar-SA" sz="2000" b="1" i="1" dirty="0"/>
              <a:t>الهبوط</a:t>
            </a:r>
            <a:r>
              <a:rPr lang="ar-SA" sz="2000" b="1" dirty="0"/>
              <a:t>.</a:t>
            </a:r>
            <a:endParaRPr lang="en-US" sz="2000" b="1" dirty="0"/>
          </a:p>
          <a:p>
            <a:pPr algn="r" rtl="1" eaLnBrk="0" hangingPunct="0">
              <a:lnSpc>
                <a:spcPct val="150000"/>
              </a:lnSpc>
              <a:defRPr/>
            </a:pPr>
            <a:r>
              <a:rPr lang="ar-EG" sz="2000" b="1" dirty="0" smtClean="0">
                <a:latin typeface="+mn-lt"/>
              </a:rPr>
              <a:t>2- </a:t>
            </a:r>
            <a:r>
              <a:rPr lang="ar-EG" sz="2000" b="1" dirty="0" smtClean="0">
                <a:solidFill>
                  <a:srgbClr val="FF0000"/>
                </a:solidFill>
                <a:latin typeface="+mn-lt"/>
              </a:rPr>
              <a:t>ا</a:t>
            </a:r>
            <a:r>
              <a:rPr lang="ar-EG" sz="2000" b="1" dirty="0" smtClean="0">
                <a:solidFill>
                  <a:srgbClr val="FF0000"/>
                </a:solidFill>
              </a:rPr>
              <a:t>الع</a:t>
            </a:r>
            <a:r>
              <a:rPr lang="ar-SA" sz="2000" b="1" dirty="0" smtClean="0">
                <a:solidFill>
                  <a:srgbClr val="FF0000"/>
                </a:solidFill>
              </a:rPr>
              <a:t>دو </a:t>
            </a:r>
            <a:r>
              <a:rPr lang="ar-SA" sz="2000" b="1" dirty="0">
                <a:solidFill>
                  <a:srgbClr val="FF0000"/>
                </a:solidFill>
              </a:rPr>
              <a:t>بين الحواجز </a:t>
            </a:r>
            <a:endParaRPr lang="en-US" sz="20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2842419" y="6529983"/>
            <a:ext cx="4326903" cy="1722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dirty="0" smtClean="0"/>
              <a:t>IAAF CECS Level I Coaching Theory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9129464" y="6581001"/>
            <a:ext cx="776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4.3.1 /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49344" y="3212976"/>
            <a:ext cx="10801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ar-SA" b="1" dirty="0" smtClean="0">
                <a:latin typeface="Times New Roman"/>
                <a:ea typeface="Times New Roman"/>
                <a:cs typeface="Simplified Arabic"/>
              </a:rPr>
              <a:t>الهبوط</a:t>
            </a:r>
            <a:endParaRPr lang="en-US" dirty="0">
              <a:latin typeface="Times New Roman"/>
              <a:ea typeface="Times New Roman"/>
              <a:cs typeface="Traditional Arab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69024" y="3212976"/>
            <a:ext cx="1800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ar-SA" b="1" dirty="0" smtClean="0">
                <a:latin typeface="Times New Roman"/>
                <a:ea typeface="Times New Roman"/>
                <a:cs typeface="Simplified Arabic"/>
              </a:rPr>
              <a:t>الطيران</a:t>
            </a:r>
            <a:endParaRPr lang="en-US" dirty="0">
              <a:latin typeface="Times New Roman"/>
              <a:ea typeface="Times New Roman"/>
              <a:cs typeface="Traditional Arab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6616" y="3212976"/>
            <a:ext cx="1656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ar-SA" b="1" dirty="0" smtClean="0">
                <a:latin typeface="Times New Roman"/>
                <a:ea typeface="Times New Roman"/>
                <a:cs typeface="Simplified Arabic"/>
              </a:rPr>
              <a:t>الارتقاء</a:t>
            </a:r>
            <a:endParaRPr lang="en-US" dirty="0">
              <a:latin typeface="Times New Roman"/>
              <a:ea typeface="Times New Roman"/>
              <a:cs typeface="Traditional Arabic"/>
            </a:endParaRPr>
          </a:p>
        </p:txBody>
      </p:sp>
    </p:spTree>
    <p:extLst>
      <p:ext uri="{BB962C8B-B14F-4D97-AF65-F5344CB8AC3E}">
        <p14:creationId xmlns:p14="http://schemas.microsoft.com/office/powerpoint/2010/main" val="334198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08" y="909054"/>
            <a:ext cx="8424936" cy="2387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4085" y="404664"/>
            <a:ext cx="4698936" cy="5778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IAAF Sans Bold" pitchFamily="50" charset="0"/>
              </a:rPr>
              <a:t>الإقتراب</a:t>
            </a:r>
            <a:endParaRPr lang="en-GB" sz="3600" b="1" dirty="0">
              <a:solidFill>
                <a:schemeClr val="bg1"/>
              </a:solidFill>
              <a:latin typeface="IAAF Sans Bold" pitchFamily="50" charset="0"/>
            </a:endParaRPr>
          </a:p>
        </p:txBody>
      </p:sp>
      <p:pic>
        <p:nvPicPr>
          <p:cNvPr id="512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696" y="3345217"/>
            <a:ext cx="5832648" cy="1427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776608" y="4485193"/>
            <a:ext cx="8640888" cy="203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ar-SA" b="1" cap="all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الأهــــداف</a:t>
            </a:r>
            <a:endParaRPr lang="en-US" b="1" cap="all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العدو بأقصى سرعة حتى الحاجز الأول والعدو بين الحواجز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SA" b="1" cap="all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الخصــــائص الفنــــية</a:t>
            </a:r>
            <a:endParaRPr lang="en-US" b="1" cap="all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ar-E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عادة ما تكون </a:t>
            </a:r>
            <a:r>
              <a:rPr lang="ar-S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ثماني خطوات حتى الحاجز </a:t>
            </a:r>
            <a:r>
              <a:rPr lang="ar-S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الأول</a:t>
            </a:r>
            <a:endParaRPr lang="en-GB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E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 </a:t>
            </a:r>
            <a:r>
              <a:rPr lang="ar-S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قدم </a:t>
            </a:r>
            <a:r>
              <a:rPr lang="ar-S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الارتقاء يجب أن توضع علي المكعب </a:t>
            </a:r>
            <a:r>
              <a:rPr lang="ar-S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الأمامي.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يتم ارتفاع الجذع عاليا أسرع منه في العدو.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16496" y="6353051"/>
            <a:ext cx="4326903" cy="1722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dirty="0" smtClean="0"/>
              <a:t>IAAF CECS Level I Coaching Theory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9129464" y="6581001"/>
            <a:ext cx="776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4.3.1 / 3</a:t>
            </a:r>
          </a:p>
        </p:txBody>
      </p:sp>
    </p:spTree>
    <p:extLst>
      <p:ext uri="{BB962C8B-B14F-4D97-AF65-F5344CB8AC3E}">
        <p14:creationId xmlns:p14="http://schemas.microsoft.com/office/powerpoint/2010/main" val="344114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charRg st="68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2">
                                            <p:txEl>
                                              <p:charRg st="68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2">
                                            <p:txEl>
                                              <p:charRg st="68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charRg st="91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2">
                                            <p:txEl>
                                              <p:charRg st="91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2">
                                            <p:txEl>
                                              <p:charRg st="91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charRg st="196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2">
                                            <p:txEl>
                                              <p:charRg st="196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2">
                                            <p:txEl>
                                              <p:charRg st="196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771"/>
            <a:ext cx="8249418" cy="2201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11" y="369534"/>
            <a:ext cx="5239878" cy="60801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3200" b="1" dirty="0" smtClean="0">
                <a:solidFill>
                  <a:schemeClr val="bg1"/>
                </a:solidFill>
                <a:latin typeface="IAAF Sans Bold" pitchFamily="50" charset="0"/>
              </a:rPr>
              <a:t>إيقاع الثلاث خطوات</a:t>
            </a:r>
            <a:endParaRPr lang="en-US" sz="3200" b="1" dirty="0">
              <a:solidFill>
                <a:schemeClr val="bg1"/>
              </a:solidFill>
              <a:latin typeface="IAAF Sans Bold" pitchFamily="50" charset="0"/>
            </a:endParaRPr>
          </a:p>
        </p:txBody>
      </p:sp>
      <p:pic>
        <p:nvPicPr>
          <p:cNvPr id="6149" name="Picture 3" descr="strohaiesinterv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3531174"/>
            <a:ext cx="6084168" cy="144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128464" y="4000996"/>
            <a:ext cx="9721080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ar-SA" sz="2400" b="1" cap="all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الأهــــداف</a:t>
            </a:r>
            <a:endParaRPr lang="en-US" sz="2400" b="1" cap="all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الحفاظ على ال</a:t>
            </a:r>
            <a:r>
              <a:rPr lang="ar-S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سرعة بين </a:t>
            </a:r>
            <a:r>
              <a:rPr lang="ar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الحواجز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0" hangingPunct="0">
              <a:defRPr/>
            </a:pPr>
            <a:r>
              <a:rPr lang="ar-EG" sz="24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الخصائص الفنية</a:t>
            </a:r>
          </a:p>
          <a:p>
            <a:pPr marL="342900" indent="-342900" algn="r" rtl="1" eaLnBrk="0" hangingPunct="0">
              <a:buFont typeface="Arial" panose="020B0604020202020204" pitchFamily="34" charset="0"/>
              <a:buChar char="•"/>
              <a:defRPr/>
            </a:pPr>
            <a:r>
              <a:rPr lang="ar-E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في عنصر السرعة يتم التركيز على تردد الخطوات مع تكرار تزايد السرعة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ثلاث خطوات بين </a:t>
            </a:r>
            <a:r>
              <a:rPr lang="ar-S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الحواجز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بإبقاع</a:t>
            </a:r>
            <a:r>
              <a:rPr lang="ar-S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قصيرة- </a:t>
            </a:r>
            <a:r>
              <a:rPr lang="ar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طويلة - قصيرة).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ارتفاع مركز ثقل الجسم بين الحواجز</a:t>
            </a:r>
            <a:r>
              <a:rPr lang="ar-S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2842419" y="6529983"/>
            <a:ext cx="4326903" cy="1722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dirty="0" smtClean="0"/>
              <a:t>IAAF CECS Level I Coaching Theory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9129464" y="6581001"/>
            <a:ext cx="776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4.3.1 / 4</a:t>
            </a:r>
          </a:p>
        </p:txBody>
      </p:sp>
    </p:spTree>
    <p:extLst>
      <p:ext uri="{BB962C8B-B14F-4D97-AF65-F5344CB8AC3E}">
        <p14:creationId xmlns:p14="http://schemas.microsoft.com/office/powerpoint/2010/main" val="77123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9" y="379016"/>
            <a:ext cx="5040560" cy="4889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4000" b="1" dirty="0" smtClean="0">
                <a:solidFill>
                  <a:schemeClr val="bg1"/>
                </a:solidFill>
                <a:latin typeface="IAAF Sans Bold" pitchFamily="50" charset="0"/>
              </a:rPr>
              <a:t>مرحلة الإرتقاء</a:t>
            </a:r>
            <a:endParaRPr lang="en-US" sz="4000" b="1" dirty="0">
              <a:solidFill>
                <a:schemeClr val="bg1"/>
              </a:solidFill>
              <a:latin typeface="IAAF Sans Bold" pitchFamily="50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04850" y="1196976"/>
            <a:ext cx="4205288" cy="5184775"/>
          </a:xfrm>
        </p:spPr>
        <p:txBody>
          <a:bodyPr/>
          <a:lstStyle/>
          <a:p>
            <a:pPr>
              <a:lnSpc>
                <a:spcPct val="80000"/>
              </a:lnSpc>
              <a:tabLst>
                <a:tab pos="984250" algn="l"/>
                <a:tab pos="2601913" algn="l"/>
                <a:tab pos="7983538" algn="r"/>
              </a:tabLst>
            </a:pPr>
            <a:endParaRPr lang="en-GB" altLang="en-US" sz="1200" b="1" dirty="0"/>
          </a:p>
          <a:p>
            <a:pPr>
              <a:lnSpc>
                <a:spcPct val="80000"/>
              </a:lnSpc>
              <a:tabLst>
                <a:tab pos="984250" algn="l"/>
                <a:tab pos="2601913" algn="l"/>
                <a:tab pos="7983538" algn="r"/>
              </a:tabLst>
            </a:pPr>
            <a:endParaRPr lang="en-GB" altLang="en-US" sz="1200" dirty="0"/>
          </a:p>
        </p:txBody>
      </p:sp>
      <p:pic>
        <p:nvPicPr>
          <p:cNvPr id="7173" name="Picture 4" descr="Copie 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980" y="1978619"/>
            <a:ext cx="947709" cy="172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" descr="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053" y="1978619"/>
            <a:ext cx="932525" cy="170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942" y="1989475"/>
            <a:ext cx="1843539" cy="1699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1002636" y="3830101"/>
            <a:ext cx="8486868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ar-SA" sz="2400" b="1" cap="all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الأهــــداف</a:t>
            </a:r>
            <a:endParaRPr lang="en-US" sz="2400" b="1" cap="all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الحفاظ علي ثبات منحني مسار الجسم الذي يقلل من ارتفاع الجسم فوق </a:t>
            </a:r>
            <a:r>
              <a:rPr lang="ar-S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الحاجز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ar-SA" sz="2400" b="1" cap="all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الخصــــائص الفنــــية</a:t>
            </a:r>
            <a:endParaRPr lang="en-US" sz="2400" b="1" cap="all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ar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ارتفاع مركز ثقل الجسم أثناء الهجوم علي الحاجز ( الارتقاء لاجتياز الحاجز).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الدفع للأمام أكثر منه لأعلي ( أجري للحاجز ولا تثب).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امتداد كامل لمفاصل الحوض والركبة والقدم.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مرجحة فخذ الرجل الحرة بسرعة إلى الوضع الأفقي.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427" y="1284111"/>
            <a:ext cx="3313632" cy="2792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Footer Placeholder 3"/>
          <p:cNvSpPr txBox="1">
            <a:spLocks/>
          </p:cNvSpPr>
          <p:nvPr/>
        </p:nvSpPr>
        <p:spPr>
          <a:xfrm>
            <a:off x="128464" y="6425059"/>
            <a:ext cx="4326903" cy="1722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dirty="0" smtClean="0"/>
              <a:t>IAAF CECS Level I Coaching Theory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9129464" y="6581001"/>
            <a:ext cx="776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4.3.1 / 5</a:t>
            </a:r>
          </a:p>
        </p:txBody>
      </p:sp>
      <p:sp>
        <p:nvSpPr>
          <p:cNvPr id="3" name="Right Arrow 2"/>
          <p:cNvSpPr/>
          <p:nvPr/>
        </p:nvSpPr>
        <p:spPr bwMode="auto">
          <a:xfrm rot="20747412">
            <a:off x="3484492" y="2358316"/>
            <a:ext cx="612000" cy="43200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08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00472" y="116632"/>
            <a:ext cx="6175969" cy="5492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SA" sz="3600" b="1" dirty="0" smtClean="0">
                <a:solidFill>
                  <a:schemeClr val="bg1"/>
                </a:solidFill>
              </a:rPr>
              <a:t>مرحلة </a:t>
            </a:r>
            <a:r>
              <a:rPr lang="ar-SA" sz="3600" b="1" dirty="0">
                <a:solidFill>
                  <a:schemeClr val="bg1"/>
                </a:solidFill>
              </a:rPr>
              <a:t>اجتياز </a:t>
            </a:r>
            <a:r>
              <a:rPr lang="ar-SA" sz="3600" b="1" dirty="0" smtClean="0">
                <a:solidFill>
                  <a:schemeClr val="bg1"/>
                </a:solidFill>
              </a:rPr>
              <a:t>الحاج</a:t>
            </a:r>
            <a:r>
              <a:rPr lang="ar-EG" sz="3600" b="1" dirty="0" smtClean="0">
                <a:solidFill>
                  <a:schemeClr val="bg1"/>
                </a:solidFill>
              </a:rPr>
              <a:t>ز 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ar-EG" sz="3600" b="1" dirty="0">
                <a:solidFill>
                  <a:schemeClr val="bg1"/>
                </a:solidFill>
              </a:rPr>
              <a:t>- حركة الذراعين 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3565525" y="5634038"/>
            <a:ext cx="325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sz="1800">
              <a:latin typeface="Lucida Sans Unicode" panose="020B0602030504020204" pitchFamily="34" charset="0"/>
            </a:endParaRPr>
          </a:p>
        </p:txBody>
      </p:sp>
      <p:pic>
        <p:nvPicPr>
          <p:cNvPr id="8197" name="Picture 5" descr="H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961" y="3332166"/>
            <a:ext cx="1742299" cy="153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haiesstr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678" y="1350207"/>
            <a:ext cx="3602850" cy="1920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416496" y="3190324"/>
            <a:ext cx="9217024" cy="304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ar-SA" sz="2400" b="1" cap="all" dirty="0">
                <a:solidFill>
                  <a:srgbClr val="3333FF"/>
                </a:solidFill>
              </a:rPr>
              <a:t>الأهــــداف</a:t>
            </a:r>
            <a:endParaRPr lang="en-US" sz="2400" b="1" cap="all" dirty="0">
              <a:solidFill>
                <a:srgbClr val="3333FF"/>
              </a:solidFill>
            </a:endParaRPr>
          </a:p>
          <a:p>
            <a:pPr algn="r" rtl="1"/>
            <a:r>
              <a:rPr lang="en-GB" sz="2400" dirty="0"/>
              <a:t> </a:t>
            </a:r>
            <a:r>
              <a:rPr lang="ar-SA" sz="2400" b="1" dirty="0"/>
              <a:t>الحفاظ علي السرعة وتقليل فترة طيران الجسم في </a:t>
            </a:r>
            <a:r>
              <a:rPr lang="ar-SA" sz="2400" b="1" dirty="0" smtClean="0"/>
              <a:t>الهواء</a:t>
            </a:r>
            <a:endParaRPr lang="fr-FR" sz="2400" dirty="0">
              <a:latin typeface="+mn-lt"/>
            </a:endParaRPr>
          </a:p>
          <a:p>
            <a:pPr algn="r" rtl="1" eaLnBrk="0" hangingPunct="0">
              <a:defRPr/>
            </a:pPr>
            <a:r>
              <a:rPr lang="ar-EG" sz="2400" b="1" dirty="0" smtClean="0">
                <a:solidFill>
                  <a:srgbClr val="3333FF"/>
                </a:solidFill>
                <a:latin typeface="+mn-lt"/>
              </a:rPr>
              <a:t>الخصائص الفنية </a:t>
            </a:r>
          </a:p>
          <a:p>
            <a:pPr marL="342900" indent="-342900" algn="r" rtl="1" eaLnBrk="0" hangingPunct="0">
              <a:buFont typeface="Arial" panose="020B0604020202020204" pitchFamily="34" charset="0"/>
              <a:buChar char="•"/>
              <a:defRPr/>
            </a:pPr>
            <a:r>
              <a:rPr lang="ar-EG" sz="2400" b="1" dirty="0" smtClean="0">
                <a:latin typeface="+mn-lt"/>
              </a:rPr>
              <a:t>يتم امتداد الذراع العكسية» الموجودة في جانب رجل الإرتقاء» </a:t>
            </a:r>
          </a:p>
          <a:p>
            <a:pPr algn="r" rtl="1" eaLnBrk="0" hangingPunct="0">
              <a:defRPr/>
            </a:pPr>
            <a:r>
              <a:rPr lang="ar-EG" sz="2400" b="1" dirty="0" smtClean="0">
                <a:latin typeface="+mn-lt"/>
              </a:rPr>
              <a:t>    في اتجاه قدم الرجل الممرجحة  للأمام (1)</a:t>
            </a:r>
          </a:p>
          <a:p>
            <a:pPr marL="342900" indent="-342900" algn="r" rtl="1" eaLnBrk="0" hangingPunct="0">
              <a:buFont typeface="Arial" panose="020B0604020202020204" pitchFamily="34" charset="0"/>
              <a:buChar char="•"/>
              <a:defRPr/>
            </a:pPr>
            <a:r>
              <a:rPr lang="ar-EG" sz="2400" b="1" dirty="0" smtClean="0">
                <a:latin typeface="+mn-lt"/>
              </a:rPr>
              <a:t>يحتفظ بالذراع الأخر بجانب الجسم</a:t>
            </a:r>
          </a:p>
          <a:p>
            <a:pPr marL="342900" indent="-342900" algn="r" rtl="1" eaLnBrk="0" hangingPunct="0">
              <a:buFont typeface="Arial" panose="020B0604020202020204" pitchFamily="34" charset="0"/>
              <a:buChar char="•"/>
              <a:defRPr/>
            </a:pPr>
            <a:r>
              <a:rPr lang="ar-EG" sz="2400" b="1" dirty="0" smtClean="0">
                <a:latin typeface="+mn-lt"/>
              </a:rPr>
              <a:t>يتم مرجحة الذراع العكسية للخلف حول رجل الإرتقاء</a:t>
            </a:r>
          </a:p>
          <a:p>
            <a:pPr marL="342900" indent="-342900" algn="r" rtl="1" eaLnBrk="0" hangingPunct="0">
              <a:buFont typeface="Arial" panose="020B0604020202020204" pitchFamily="34" charset="0"/>
              <a:buChar char="•"/>
              <a:defRPr/>
            </a:pPr>
            <a:r>
              <a:rPr lang="ar-EG" sz="2400" b="1" dirty="0" smtClean="0">
                <a:latin typeface="+mn-lt"/>
              </a:rPr>
              <a:t>تبدأ الذراع الموجودة في جانب الرجل الحرة في المرجحة للأمام</a:t>
            </a:r>
            <a:endParaRPr lang="en-US" sz="2400" b="1" dirty="0">
              <a:latin typeface="+mn-lt"/>
            </a:endParaRPr>
          </a:p>
        </p:txBody>
      </p:sp>
      <p:pic>
        <p:nvPicPr>
          <p:cNvPr id="8200" name="Picture 4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41" y="3336101"/>
            <a:ext cx="1666190" cy="153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6" y="1165613"/>
            <a:ext cx="4250482" cy="21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Footer Placeholder 3"/>
          <p:cNvSpPr txBox="1">
            <a:spLocks/>
          </p:cNvSpPr>
          <p:nvPr/>
        </p:nvSpPr>
        <p:spPr>
          <a:xfrm>
            <a:off x="128464" y="6529983"/>
            <a:ext cx="4326903" cy="1722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dirty="0" smtClean="0"/>
              <a:t>IAAF CECS Level I Coaching Theory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9129464" y="6581001"/>
            <a:ext cx="776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4.3.1 / 6</a:t>
            </a:r>
          </a:p>
        </p:txBody>
      </p:sp>
      <p:sp>
        <p:nvSpPr>
          <p:cNvPr id="11" name="Oval 8"/>
          <p:cNvSpPr>
            <a:spLocks noChangeAspect="1" noChangeArrowheads="1"/>
          </p:cNvSpPr>
          <p:nvPr/>
        </p:nvSpPr>
        <p:spPr bwMode="auto">
          <a:xfrm>
            <a:off x="2516022" y="1359351"/>
            <a:ext cx="858461" cy="720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366814" y="121072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1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60690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207" y="384692"/>
            <a:ext cx="5887937" cy="5492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4000" b="1" dirty="0" smtClean="0">
                <a:solidFill>
                  <a:schemeClr val="bg1"/>
                </a:solidFill>
                <a:latin typeface="IAAF Sans Bold" pitchFamily="50" charset="0"/>
              </a:rPr>
              <a:t>مرحلة إجتياز الحاجز</a:t>
            </a:r>
            <a:endParaRPr lang="fr-FR" sz="4000" b="1" dirty="0">
              <a:solidFill>
                <a:schemeClr val="bg1"/>
              </a:solidFill>
              <a:latin typeface="IAAF Sans Bold" pitchFamily="50" charset="0"/>
            </a:endParaRP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3565525" y="5634038"/>
            <a:ext cx="325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sz="1800">
              <a:latin typeface="Lucida Sans Unicode" panose="020B0602030504020204" pitchFamily="34" charset="0"/>
            </a:endParaRPr>
          </a:p>
        </p:txBody>
      </p:sp>
      <p:pic>
        <p:nvPicPr>
          <p:cNvPr id="8197" name="Picture 5" descr="H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048" y="3425065"/>
            <a:ext cx="1742299" cy="153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haiesstr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654" y="1268760"/>
            <a:ext cx="3602850" cy="1920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704528" y="3928988"/>
            <a:ext cx="8928992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ar-SA" sz="2400" b="1" cap="all" dirty="0">
                <a:solidFill>
                  <a:srgbClr val="3333FF"/>
                </a:solidFill>
              </a:rPr>
              <a:t>الأهــــداف</a:t>
            </a:r>
            <a:endParaRPr lang="en-US" sz="2400" b="1" cap="all" dirty="0">
              <a:solidFill>
                <a:srgbClr val="3333FF"/>
              </a:solidFill>
            </a:endParaRPr>
          </a:p>
          <a:p>
            <a:pPr algn="r" rtl="1"/>
            <a:r>
              <a:rPr lang="en-GB" sz="2400" dirty="0"/>
              <a:t> </a:t>
            </a:r>
            <a:r>
              <a:rPr lang="ar-SA" sz="2400" b="1" dirty="0"/>
              <a:t>الحفاظ علي السرعة وتقليل فترة طيران الجسم في الهواء</a:t>
            </a:r>
            <a:endParaRPr lang="fr-FR" sz="2400" dirty="0"/>
          </a:p>
          <a:p>
            <a:pPr algn="r" rtl="1" eaLnBrk="0" hangingPunct="0">
              <a:defRPr/>
            </a:pPr>
            <a:r>
              <a:rPr lang="ar-EG" sz="2400" b="1" dirty="0">
                <a:solidFill>
                  <a:srgbClr val="3333FF"/>
                </a:solidFill>
              </a:rPr>
              <a:t>الخصائص الفنية </a:t>
            </a:r>
          </a:p>
          <a:p>
            <a:pPr algn="r" rtl="1"/>
            <a:r>
              <a:rPr lang="ar-SA" sz="2400" b="1" dirty="0"/>
              <a:t>يتم الارتقاء بمشط قدم الارتقاء من أمام الحاجز (2/3 المسافة الكلية لخطوة الجري).</a:t>
            </a:r>
            <a:r>
              <a:rPr lang="ar-SA" sz="2400" dirty="0"/>
              <a:t> </a:t>
            </a:r>
            <a:endParaRPr lang="en-US" sz="2400" dirty="0"/>
          </a:p>
          <a:p>
            <a:pPr algn="r" rtl="1"/>
            <a:r>
              <a:rPr lang="ar-SA" sz="2400" b="1" dirty="0"/>
              <a:t>  يتم إنزال الرجل الحرة بنشاط وبأقصى سرعة بعد الحاجز.</a:t>
            </a:r>
            <a:endParaRPr lang="en-US" sz="2400" dirty="0"/>
          </a:p>
          <a:p>
            <a:pPr algn="r" rtl="1"/>
            <a:r>
              <a:rPr lang="ar-SA" sz="2400" b="1" dirty="0"/>
              <a:t>  يتم الهبوط بنشاط علي مشط القدم ( ولا يلمس الكعب الأرض</a:t>
            </a:r>
            <a:r>
              <a:rPr lang="ar-SA" sz="2400" b="1" dirty="0" smtClean="0"/>
              <a:t>).</a:t>
            </a:r>
            <a:endParaRPr lang="en-US" sz="2400" dirty="0"/>
          </a:p>
        </p:txBody>
      </p:sp>
      <p:pic>
        <p:nvPicPr>
          <p:cNvPr id="8200" name="Picture 4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28" y="3425065"/>
            <a:ext cx="1666190" cy="153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1293432"/>
            <a:ext cx="4129531" cy="2063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Footer Placeholder 3"/>
          <p:cNvSpPr txBox="1">
            <a:spLocks/>
          </p:cNvSpPr>
          <p:nvPr/>
        </p:nvSpPr>
        <p:spPr>
          <a:xfrm>
            <a:off x="2842419" y="6529983"/>
            <a:ext cx="4326903" cy="1722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dirty="0" smtClean="0"/>
              <a:t>IAAF CECS Level I Coaching Theory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9129464" y="6581001"/>
            <a:ext cx="776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4.3.1 / 7</a:t>
            </a:r>
          </a:p>
        </p:txBody>
      </p:sp>
      <p:sp>
        <p:nvSpPr>
          <p:cNvPr id="11" name="Oval 8"/>
          <p:cNvSpPr>
            <a:spLocks noChangeAspect="1" noChangeArrowheads="1"/>
          </p:cNvSpPr>
          <p:nvPr/>
        </p:nvSpPr>
        <p:spPr bwMode="auto">
          <a:xfrm>
            <a:off x="3501819" y="2388006"/>
            <a:ext cx="515077" cy="43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962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charRg st="81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201">
                                            <p:txEl>
                                              <p:charRg st="81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01">
                                            <p:txEl>
                                              <p:charRg st="81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charRg st="162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01">
                                            <p:txEl>
                                              <p:charRg st="162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01">
                                            <p:txEl>
                                              <p:charRg st="162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charRg st="216" end="2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201">
                                            <p:txEl>
                                              <p:charRg st="216" end="2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201">
                                            <p:txEl>
                                              <p:charRg st="216" end="2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3" descr="H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289" y="2835797"/>
            <a:ext cx="931827" cy="1362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H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65"/>
          <a:stretch>
            <a:fillRect/>
          </a:stretch>
        </p:blipFill>
        <p:spPr bwMode="auto">
          <a:xfrm>
            <a:off x="1912312" y="2835797"/>
            <a:ext cx="1090307" cy="136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5" descr="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958" y="2835797"/>
            <a:ext cx="969077" cy="136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6" descr="H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247" y="2857919"/>
            <a:ext cx="944585" cy="136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7" descr="H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0963" y="2873518"/>
            <a:ext cx="1002305" cy="134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308132" y="4218861"/>
            <a:ext cx="9276341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ar-SA" sz="2000" b="1" cap="all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الأهــــداف</a:t>
            </a:r>
            <a:endParaRPr lang="en-US" sz="2000" b="1" cap="all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ar-E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والإعداد لخطوة الجري التاية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ميل مثالي للجذع للأمام </a:t>
            </a:r>
            <a:r>
              <a:rPr lang="ar-S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وتقليل </a:t>
            </a: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فترة طيران الجسم في الهواء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EG" sz="20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الخصائص الفنية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يجب </a:t>
            </a: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امتداد الجزء السفلي من الرجل الحرة بنشاط وفى اتجاه الجري.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يثني مفصل قدم الرجل الحرة </a:t>
            </a:r>
            <a:r>
              <a:rPr lang="ar-E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في اتجاه الساق </a:t>
            </a:r>
            <a:r>
              <a:rPr lang="ar-S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يجب ثنى الجذع جيدا في الحواجز المرتفعة أكثر منها في الحواجز المنخفضة.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يجب الاحتفاظ بموازاة الكتفين للحاجز.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80"/>
          <a:stretch>
            <a:fillRect/>
          </a:stretch>
        </p:blipFill>
        <p:spPr bwMode="auto">
          <a:xfrm>
            <a:off x="1915578" y="1045377"/>
            <a:ext cx="6043853" cy="1778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7" name="Oval 8"/>
          <p:cNvSpPr>
            <a:spLocks noChangeAspect="1" noChangeArrowheads="1"/>
          </p:cNvSpPr>
          <p:nvPr/>
        </p:nvSpPr>
        <p:spPr bwMode="auto">
          <a:xfrm>
            <a:off x="3322214" y="1552381"/>
            <a:ext cx="429231" cy="360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4" name="Footer Placeholder 3"/>
          <p:cNvSpPr txBox="1">
            <a:spLocks/>
          </p:cNvSpPr>
          <p:nvPr/>
        </p:nvSpPr>
        <p:spPr>
          <a:xfrm>
            <a:off x="2842419" y="6529983"/>
            <a:ext cx="4326903" cy="1722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dirty="0" smtClean="0"/>
              <a:t>IAAF CECS Level I Coaching Theory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9129464" y="6581001"/>
            <a:ext cx="776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4.3.1 / 8</a:t>
            </a:r>
          </a:p>
        </p:txBody>
      </p:sp>
      <p:sp>
        <p:nvSpPr>
          <p:cNvPr id="4" name="Rectangle 3"/>
          <p:cNvSpPr/>
          <p:nvPr/>
        </p:nvSpPr>
        <p:spPr>
          <a:xfrm>
            <a:off x="56456" y="56818"/>
            <a:ext cx="6372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000" b="1" kern="0" dirty="0">
                <a:solidFill>
                  <a:srgbClr val="FFFFFF"/>
                </a:solidFill>
                <a:latin typeface="IAAF Sans Bold" pitchFamily="50" charset="0"/>
                <a:ea typeface="+mj-ea"/>
                <a:cs typeface="+mj-cs"/>
              </a:rPr>
              <a:t>مرحلة إجتياز </a:t>
            </a:r>
            <a:r>
              <a:rPr lang="ar-EG" sz="4000" b="1" kern="0" dirty="0" smtClean="0">
                <a:solidFill>
                  <a:srgbClr val="FFFFFF"/>
                </a:solidFill>
                <a:latin typeface="IAAF Sans Bold" pitchFamily="50" charset="0"/>
                <a:ea typeface="+mj-ea"/>
                <a:cs typeface="+mj-cs"/>
              </a:rPr>
              <a:t>الحاجز – الرجل الحرة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7624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072" y="2839754"/>
            <a:ext cx="1136249" cy="1453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632" y="2839267"/>
            <a:ext cx="995319" cy="1453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885" y="2839267"/>
            <a:ext cx="951279" cy="1452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164" y="2839267"/>
            <a:ext cx="1001925" cy="1452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282" y="2839267"/>
            <a:ext cx="960086" cy="1453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495" y="2834799"/>
            <a:ext cx="925956" cy="1447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2" name="Text Box 10"/>
          <p:cNvSpPr txBox="1">
            <a:spLocks noChangeArrowheads="1"/>
          </p:cNvSpPr>
          <p:nvPr/>
        </p:nvSpPr>
        <p:spPr bwMode="auto">
          <a:xfrm>
            <a:off x="712540" y="4077072"/>
            <a:ext cx="8496300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sz="2000" b="1" cap="all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الأهــــداف</a:t>
            </a:r>
            <a:endParaRPr lang="en-US" sz="2000" b="1" cap="all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تقليل مستوي الارتفاع فوق الحاجز والإعداد لهبوط </a:t>
            </a:r>
            <a:r>
              <a:rPr lang="ar-S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نشط</a:t>
            </a:r>
            <a:endParaRPr 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SA" sz="2000" b="1" cap="all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الخصــــائص الفنــــية</a:t>
            </a:r>
            <a:endParaRPr lang="en-US" sz="2000" b="1" cap="all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تسحب قدم الارتقاء بجانب الجسم.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يجب أن يوازي فخذ قدم الارتقاء الأرض تقريبا أثناء الاجتياز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تكون </a:t>
            </a: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الزاوية بين الساق </a:t>
            </a:r>
            <a:r>
              <a:rPr lang="ar-S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والفخذ</a:t>
            </a:r>
            <a:r>
              <a:rPr lang="ar-E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90ْ</a:t>
            </a: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يثني مفصل قدم  الارتقاء بشكل واضح والأصابع تتجه لأعلي (1).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يجب الحفاظ علي ارتفاع ركبة رجل الارتقاء وكذلك سحبها للأمام (2</a:t>
            </a:r>
            <a:r>
              <a:rPr lang="ar-S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92"/>
          <a:stretch>
            <a:fillRect/>
          </a:stretch>
        </p:blipFill>
        <p:spPr bwMode="auto">
          <a:xfrm>
            <a:off x="1640632" y="1011376"/>
            <a:ext cx="6636707" cy="181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Footer Placeholder 3"/>
          <p:cNvSpPr txBox="1">
            <a:spLocks/>
          </p:cNvSpPr>
          <p:nvPr/>
        </p:nvSpPr>
        <p:spPr>
          <a:xfrm>
            <a:off x="-231576" y="6529983"/>
            <a:ext cx="4326903" cy="1722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dirty="0" smtClean="0"/>
              <a:t>IAAF CECS Level I Coaching Theory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9129464" y="6581001"/>
            <a:ext cx="776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4.3.1 / 9</a:t>
            </a:r>
          </a:p>
        </p:txBody>
      </p:sp>
      <p:sp>
        <p:nvSpPr>
          <p:cNvPr id="13" name="Oval 8"/>
          <p:cNvSpPr>
            <a:spLocks noChangeAspect="1" noChangeArrowheads="1"/>
          </p:cNvSpPr>
          <p:nvPr/>
        </p:nvSpPr>
        <p:spPr bwMode="auto">
          <a:xfrm>
            <a:off x="5355510" y="1575301"/>
            <a:ext cx="429231" cy="360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4" name="Oval 8"/>
          <p:cNvSpPr>
            <a:spLocks noChangeAspect="1" noChangeArrowheads="1"/>
          </p:cNvSpPr>
          <p:nvPr/>
        </p:nvSpPr>
        <p:spPr bwMode="auto">
          <a:xfrm>
            <a:off x="6465168" y="1450968"/>
            <a:ext cx="429231" cy="360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413671" y="1918431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581492" y="1918431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28464" y="44624"/>
            <a:ext cx="65809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EG" sz="4000" b="1" kern="0" dirty="0">
                <a:solidFill>
                  <a:srgbClr val="FFFFFF"/>
                </a:solidFill>
                <a:latin typeface="IAAF Sans Bold" pitchFamily="50" charset="0"/>
              </a:rPr>
              <a:t>مرحلة إجتياز الحاجز – </a:t>
            </a:r>
            <a:r>
              <a:rPr lang="ar-EG" sz="4000" b="1" kern="0" dirty="0" smtClean="0">
                <a:solidFill>
                  <a:srgbClr val="FFFFFF"/>
                </a:solidFill>
                <a:latin typeface="IAAF Sans Bold" pitchFamily="50" charset="0"/>
              </a:rPr>
              <a:t>رجل الإرتقاء</a:t>
            </a:r>
            <a:endParaRPr lang="ar-E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13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charRg st="182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52">
                                            <p:txEl>
                                              <p:charRg st="182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52">
                                            <p:txEl>
                                              <p:charRg st="182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charRg st="217" end="2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52">
                                            <p:txEl>
                                              <p:charRg st="217" end="27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52">
                                            <p:txEl>
                                              <p:charRg st="217" end="27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charRg st="278" end="3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52">
                                            <p:txEl>
                                              <p:charRg st="278" end="3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52">
                                            <p:txEl>
                                              <p:charRg st="278" end="3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IAAF_PPT">
  <a:themeElements>
    <a:clrScheme name="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841D2C"/>
      </a:accent1>
      <a:accent2>
        <a:srgbClr val="CE1D25"/>
      </a:accent2>
      <a:accent3>
        <a:srgbClr val="FFFFFF"/>
      </a:accent3>
      <a:accent4>
        <a:srgbClr val="000000"/>
      </a:accent4>
      <a:accent5>
        <a:srgbClr val="C2ABAC"/>
      </a:accent5>
      <a:accent6>
        <a:srgbClr val="BA1920"/>
      </a:accent6>
      <a:hlink>
        <a:srgbClr val="FFD502"/>
      </a:hlink>
      <a:folHlink>
        <a:srgbClr val="641013"/>
      </a:folHlink>
    </a:clrScheme>
    <a:fontScheme name="IAAF_PowerPointTemplate_4x3">
      <a:majorFont>
        <a:latin typeface="DIN"/>
        <a:ea typeface=""/>
        <a:cs typeface=""/>
      </a:majorFont>
      <a:minorFont>
        <a:latin typeface="DI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86275"/>
                <a:invGamma/>
              </a:schemeClr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86275"/>
                <a:invGamma/>
              </a:schemeClr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AAF_PowerPointTemplate_4x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AF_PowerPointTemplate_4x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AF_PowerPointTemplate_4x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AF_PowerPointTemplate_4x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AF_PowerPointTemplate_4x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AF_PowerPointTemplate_4x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AAF_PowerPointTemplate_4x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AAF_PowerPointTemplate_4x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AAF_PowerPointTemplate_4x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AAF_PowerPointTemplate_4x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AAF_PowerPointTemplate_4x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AAF_PowerPointTemplate_4x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AAF_PowerPointTemplate_4x3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08DC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DC5DF"/>
        </a:accent5>
        <a:accent6>
          <a:srgbClr val="2D2D8A"/>
        </a:accent6>
        <a:hlink>
          <a:srgbClr val="881FB7"/>
        </a:hlink>
        <a:folHlink>
          <a:srgbClr val="721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AF_PowerPointTemplate_4x3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08DC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DC5DF"/>
        </a:accent5>
        <a:accent6>
          <a:srgbClr val="2D2D8A"/>
        </a:accent6>
        <a:hlink>
          <a:srgbClr val="8156D6"/>
        </a:hlink>
        <a:folHlink>
          <a:srgbClr val="721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AF_PowerPointTemplate_4x3 15">
        <a:dk1>
          <a:srgbClr val="000000"/>
        </a:dk1>
        <a:lt1>
          <a:srgbClr val="FFFFFF"/>
        </a:lt1>
        <a:dk2>
          <a:srgbClr val="000000"/>
        </a:dk2>
        <a:lt2>
          <a:srgbClr val="F8F8F8"/>
        </a:lt2>
        <a:accent1>
          <a:srgbClr val="A08DC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DC5DF"/>
        </a:accent5>
        <a:accent6>
          <a:srgbClr val="2D2D8A"/>
        </a:accent6>
        <a:hlink>
          <a:srgbClr val="8156D6"/>
        </a:hlink>
        <a:folHlink>
          <a:srgbClr val="721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AAF_PowerPointTemplate_4x3 16">
        <a:dk1>
          <a:srgbClr val="000000"/>
        </a:dk1>
        <a:lt1>
          <a:srgbClr val="FFFFFF"/>
        </a:lt1>
        <a:dk2>
          <a:srgbClr val="000000"/>
        </a:dk2>
        <a:lt2>
          <a:srgbClr val="F8F8F8"/>
        </a:lt2>
        <a:accent1>
          <a:srgbClr val="B19000"/>
        </a:accent1>
        <a:accent2>
          <a:srgbClr val="D5AE03"/>
        </a:accent2>
        <a:accent3>
          <a:srgbClr val="FFFFFF"/>
        </a:accent3>
        <a:accent4>
          <a:srgbClr val="000000"/>
        </a:accent4>
        <a:accent5>
          <a:srgbClr val="D5C6AA"/>
        </a:accent5>
        <a:accent6>
          <a:srgbClr val="C19D02"/>
        </a:accent6>
        <a:hlink>
          <a:srgbClr val="C1A116"/>
        </a:hlink>
        <a:folHlink>
          <a:srgbClr val="C18B1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417</Words>
  <Application>Microsoft Office PowerPoint</Application>
  <PresentationFormat>A4 Paper (210x297 mm)</PresentationFormat>
  <Paragraphs>108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IAAF_PPT</vt:lpstr>
      <vt:lpstr>4.3.1 الحواجز</vt:lpstr>
      <vt:lpstr>التسلسل الكامل للحركة</vt:lpstr>
      <vt:lpstr>الإقتراب</vt:lpstr>
      <vt:lpstr>إيقاع الثلاث خطوات</vt:lpstr>
      <vt:lpstr>مرحلة الإرتقاء</vt:lpstr>
      <vt:lpstr>مرحلة اجتياز الحاجز  - حركة الذراعين </vt:lpstr>
      <vt:lpstr>مرحلة إجتياز الحاجز</vt:lpstr>
      <vt:lpstr>PowerPoint Presentation</vt:lpstr>
      <vt:lpstr>PowerPoint Presentation</vt:lpstr>
      <vt:lpstr>الهبوط</vt:lpstr>
    </vt:vector>
  </TitlesOfParts>
  <Company>IAAF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School &amp; Youth Outcomes</dc:title>
  <dc:creator>Gunter LANGE</dc:creator>
  <cp:lastModifiedBy>Dr-Hamdy-RDC-pc</cp:lastModifiedBy>
  <cp:revision>319</cp:revision>
  <dcterms:created xsi:type="dcterms:W3CDTF">2013-01-21T11:55:24Z</dcterms:created>
  <dcterms:modified xsi:type="dcterms:W3CDTF">2016-07-02T11:01:13Z</dcterms:modified>
</cp:coreProperties>
</file>